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INTRODUCTION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17920" y="0"/>
            <a:ext cx="597377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55448" y="0"/>
            <a:ext cx="6062472" cy="6858000"/>
          </a:xfrm>
          <a:prstGeom prst="rect">
            <a:avLst/>
          </a:prstGeom>
          <a:solidFill>
            <a:srgbClr val="102D2A"/>
          </a:solidFill>
          <a:ln w="12700">
            <a:solidFill>
              <a:srgbClr val="102D2A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03504" y="1344168"/>
            <a:ext cx="658368" cy="82296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3504" y="1673352"/>
            <a:ext cx="52120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90000"/>
              </a:lnSpc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</a:t>
            </a:r>
            <a:endParaRPr lang="en-US" sz="49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HERITAGE</a:t>
            </a:r>
            <a:endParaRPr lang="en-US" sz="4900" dirty="0"/>
          </a:p>
        </p:txBody>
      </p:sp>
      <p:sp>
        <p:nvSpPr>
          <p:cNvPr id="10" name="Text 7"/>
          <p:cNvSpPr/>
          <p:nvPr/>
        </p:nvSpPr>
        <p:spPr>
          <a:xfrm>
            <a:off x="612648" y="388620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it is. Why it matters.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three types we protect.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612648" y="5678424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presentation for Grade 10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BIG IDEA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World Heritage?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Places of outstanding value to all humanity.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94360" y="2606040"/>
            <a:ext cx="6858000" cy="2615184"/>
          </a:xfrm>
          <a:prstGeom prst="rect">
            <a:avLst/>
          </a:prstGeom>
          <a:solidFill>
            <a:srgbClr val="102D2A"/>
          </a:solidFill>
          <a:ln w="12700">
            <a:solidFill>
              <a:srgbClr val="102D2A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962656"/>
            <a:ext cx="6126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 just a place on a map.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960120" y="3584448"/>
            <a:ext cx="60076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World Heritage Site has “Outstanding Universal Value”: its importance reaches beyond national borders.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772400" y="2606040"/>
            <a:ext cx="3822192" cy="2615184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0" y="299008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UNESCO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138160" y="3621024"/>
            <a:ext cx="29992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02D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maintains the World Heritage List under the 1972 World Heritage Convention.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94360" y="5559552"/>
            <a:ext cx="10835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Sites may be cultural, natural or mixed. Countries nominate them; an international committee decides.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CLASSIFICATION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CATEGORIES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Types of World Heritage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difference is what gives a place its outstanding value.</a:t>
            </a:r>
            <a:endParaRPr lang="en-US" sz="19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2514600"/>
            <a:ext cx="3621024" cy="1956816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4471416"/>
            <a:ext cx="3621024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94360" y="4471416"/>
            <a:ext cx="86868" cy="1426464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41248" y="46817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  CULTURAL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41248" y="514807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history, art, buildings and traditions</a:t>
            </a:r>
            <a:endParaRPr lang="en-US" sz="16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462272" y="2514600"/>
            <a:ext cx="3621024" cy="1956816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462272" y="4471416"/>
            <a:ext cx="3621024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462272" y="4471416"/>
            <a:ext cx="86868" cy="1426464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709160" y="46817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  NATURAL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709160" y="514807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Landscapes, habitats and living nature</a:t>
            </a:r>
            <a:endParaRPr lang="en-US" sz="16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30184" y="2514600"/>
            <a:ext cx="3621024" cy="1956816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330184" y="4471416"/>
            <a:ext cx="3621024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330184" y="4471416"/>
            <a:ext cx="86868" cy="1426464"/>
          </a:xfrm>
          <a:prstGeom prst="rect">
            <a:avLst/>
          </a:prstGeom>
          <a:solidFill>
            <a:srgbClr val="F4C96B"/>
          </a:solidFill>
          <a:ln w="12700">
            <a:solidFill>
              <a:srgbClr val="F4C96B">
                <a:alpha val="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577072" y="46817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  MIXED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8577072" y="514807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for both culture and nature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1: CULTURAL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63640" y="0"/>
            <a:ext cx="592805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55448" y="0"/>
            <a:ext cx="6108192" cy="6858000"/>
          </a:xfrm>
          <a:prstGeom prst="rect">
            <a:avLst/>
          </a:prstGeom>
          <a:solidFill>
            <a:srgbClr val="F6F7F2"/>
          </a:solidFill>
          <a:ln w="12700">
            <a:solidFill>
              <a:srgbClr val="F6F7F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1133856"/>
            <a:ext cx="2514600" cy="36576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01 / CULTURAL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4360" y="182880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Made meaningful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by people</a:t>
            </a:r>
            <a:endParaRPr lang="en-US" sz="3900" dirty="0"/>
          </a:p>
        </p:txBody>
      </p:sp>
      <p:sp>
        <p:nvSpPr>
          <p:cNvPr id="11" name="Text 8"/>
          <p:cNvSpPr/>
          <p:nvPr/>
        </p:nvSpPr>
        <p:spPr>
          <a:xfrm>
            <a:off x="594360" y="3346704"/>
            <a:ext cx="5257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Cultural heritage includes monuments, buildings and archaeological places that reveal human history, beliefs and artistic achievement.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94360" y="50474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EXAMPLE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94360" y="539496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Taj Mahal · India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594360" y="5943600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17th-century marble mausoleum in Agra, built by Shah Jahan.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MORE CULTURAL HERITAGE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ANOTHER EXAMPLE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Culture takes many forms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site can tell stories through buildings and the landscape around them.</a:t>
            </a:r>
            <a:endParaRPr lang="en-US" sz="19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2450592"/>
            <a:ext cx="5943600" cy="36118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803136" y="2450592"/>
            <a:ext cx="4773168" cy="3611880"/>
          </a:xfrm>
          <a:prstGeom prst="rect">
            <a:avLst/>
          </a:prstGeom>
          <a:solidFill>
            <a:srgbClr val="102D2A"/>
          </a:solidFill>
          <a:ln w="12700">
            <a:solidFill>
              <a:srgbClr val="102D2A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87184" y="2816352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MACHU PICCHU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187184" y="3273552"/>
            <a:ext cx="398678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 Inca city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 the Andes</a:t>
            </a:r>
            <a:endParaRPr lang="en-US" sz="3100" dirty="0"/>
          </a:p>
        </p:txBody>
      </p:sp>
      <p:sp>
        <p:nvSpPr>
          <p:cNvPr id="13" name="Text 10"/>
          <p:cNvSpPr/>
          <p:nvPr/>
        </p:nvSpPr>
        <p:spPr>
          <a:xfrm>
            <a:off x="7187184" y="4709160"/>
            <a:ext cx="39959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Peru · A 15th-century Inca site with stone terraces and buildings that show remarkable engineering.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2: NATURAL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55448" y="0"/>
            <a:ext cx="5971032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126480" y="0"/>
            <a:ext cx="6065215" cy="6858000"/>
          </a:xfrm>
          <a:prstGeom prst="rect">
            <a:avLst/>
          </a:prstGeom>
          <a:solidFill>
            <a:srgbClr val="F6F7F2"/>
          </a:solidFill>
          <a:ln w="12700">
            <a:solidFill>
              <a:srgbClr val="F6F7F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28816" y="1133856"/>
            <a:ext cx="2331720" cy="365760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47688" y="1197864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02 / NATURAL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528816" y="1828800"/>
            <a:ext cx="5212080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Nature at its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most remarkable</a:t>
            </a:r>
            <a:endParaRPr lang="en-US" sz="3700" dirty="0"/>
          </a:p>
        </p:txBody>
      </p:sp>
      <p:sp>
        <p:nvSpPr>
          <p:cNvPr id="11" name="Text 8"/>
          <p:cNvSpPr/>
          <p:nvPr/>
        </p:nvSpPr>
        <p:spPr>
          <a:xfrm>
            <a:off x="6528816" y="3374136"/>
            <a:ext cx="5074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Natural heritage includes exceptional habitats, ecosystems and geological formations. It helps safeguard biodiversity.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528816" y="50474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EXAMPLE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28816" y="5394960"/>
            <a:ext cx="5193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Great Barrier Reef · Australia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6528816" y="5943600"/>
            <a:ext cx="5166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largest coral reef ecosystem, home to marine life.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3: MIXED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63640" y="0"/>
            <a:ext cx="592805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55448" y="0"/>
            <a:ext cx="6108192" cy="6858000"/>
          </a:xfrm>
          <a:prstGeom prst="rect">
            <a:avLst/>
          </a:prstGeom>
          <a:solidFill>
            <a:srgbClr val="F6F7F2"/>
          </a:solidFill>
          <a:ln w="12700">
            <a:solidFill>
              <a:srgbClr val="F6F7F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1133856"/>
            <a:ext cx="2029968" cy="365760"/>
          </a:xfrm>
          <a:prstGeom prst="rect">
            <a:avLst/>
          </a:prstGeom>
          <a:solidFill>
            <a:srgbClr val="F4C96B"/>
          </a:solidFill>
          <a:ln w="12700">
            <a:solidFill>
              <a:srgbClr val="F4C96B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1978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TYPE 03 / MIXED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4360" y="1828800"/>
            <a:ext cx="5303520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Culture + nature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 one place</a:t>
            </a:r>
            <a:endParaRPr lang="en-US" sz="3900" dirty="0"/>
          </a:p>
        </p:txBody>
      </p:sp>
      <p:sp>
        <p:nvSpPr>
          <p:cNvPr id="11" name="Text 8"/>
          <p:cNvSpPr/>
          <p:nvPr/>
        </p:nvSpPr>
        <p:spPr>
          <a:xfrm>
            <a:off x="594360" y="3383280"/>
            <a:ext cx="52578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Mixed sites meet both cultural and natural criteria. Their value is not just beautiful scenery beside a historic building.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94360" y="50474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EXAMPLE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94360" y="5376672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Khangchendzonga National Park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94360" y="594360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India · Sacred landscapes, forests and mountain wildlife.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SITES ARE RECOGNISED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SELECTION PROCESS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does a site get listed?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nomination needs evidence and a plan to protect the place.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94360" y="2514600"/>
            <a:ext cx="7315200" cy="941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7249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609344" y="2615184"/>
            <a:ext cx="5897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Nominate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609344" y="2999232"/>
            <a:ext cx="5907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country proposes a site and explains its value.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360" y="3648456"/>
            <a:ext cx="7315200" cy="941832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58768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609344" y="3749040"/>
            <a:ext cx="5897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Evaluate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609344" y="4133088"/>
            <a:ext cx="5907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 bodies assess its cultural or natural case.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4360" y="4782312"/>
            <a:ext cx="7315200" cy="941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4992624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1609344" y="4882896"/>
            <a:ext cx="5897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Decide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609344" y="5266944"/>
            <a:ext cx="5907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World Heritage Committee makes the decision.</a:t>
            </a:r>
            <a:endParaRPr lang="en-US" sz="16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56448" y="2514600"/>
            <a:ext cx="3429000" cy="3209544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594360" y="5952744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Inscription brings recognition and responsibility — it is not automatic protection.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RISKS AND RESPONSES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CONSERVATION CHALLENGES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puts heritage at risk?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places face different pressures.</a:t>
            </a:r>
            <a:endParaRPr lang="en-US" sz="19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2432304"/>
            <a:ext cx="3621024" cy="19659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4398264"/>
            <a:ext cx="3621024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94360" y="4398264"/>
            <a:ext cx="82296" cy="1572768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2104" y="4626864"/>
            <a:ext cx="3136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CLIMATE CHANGE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32104" y="5010912"/>
            <a:ext cx="3090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Warmer seas can bleach coral reefs.</a:t>
            </a:r>
            <a:endParaRPr lang="en-US" sz="17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462272" y="2432304"/>
            <a:ext cx="3621024" cy="196596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462272" y="4398264"/>
            <a:ext cx="3621024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462272" y="4398264"/>
            <a:ext cx="82296" cy="1572768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700016" y="4626864"/>
            <a:ext cx="3136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HUMAN PRESSURE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4700016" y="5010912"/>
            <a:ext cx="3090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 many visitors can damage fragile sites.</a:t>
            </a:r>
            <a:endParaRPr lang="en-US" sz="17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330184" y="2432304"/>
            <a:ext cx="3621024" cy="196596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330184" y="4398264"/>
            <a:ext cx="3621024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330184" y="4398264"/>
            <a:ext cx="82296" cy="1572768"/>
          </a:xfrm>
          <a:prstGeom prst="rect">
            <a:avLst/>
          </a:prstGeom>
          <a:solidFill>
            <a:srgbClr val="F4C96B"/>
          </a:solidFill>
          <a:ln w="12700">
            <a:solidFill>
              <a:srgbClr val="F4C96B">
                <a:alpha val="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567928" y="4626864"/>
            <a:ext cx="3136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LOSS OF HABITAT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567928" y="5010912"/>
            <a:ext cx="3090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Land-use change can harm natural ecosystems.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669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PROTECTION MATTERS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7863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SHARED RESPONSIBILITY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can we protect it?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94360" y="1792224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care combines knowledge, cooperation and everyday choices.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94360" y="2459736"/>
            <a:ext cx="10991088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459736"/>
            <a:ext cx="109728" cy="987552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267004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874520" y="2615184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Preserve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6199632" y="2615184"/>
            <a:ext cx="4782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Experts repair monuments and monitor habitats.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594360" y="3657600"/>
            <a:ext cx="10991088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3657600"/>
            <a:ext cx="109728" cy="987552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0976" y="3867912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1874520" y="3813048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Visit responsibly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6199632" y="3813048"/>
            <a:ext cx="4782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 on paths and leave no litter or damage.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594360" y="4855464"/>
            <a:ext cx="10991088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4360" y="4855464"/>
            <a:ext cx="109728" cy="987552"/>
          </a:xfrm>
          <a:prstGeom prst="rect">
            <a:avLst/>
          </a:prstGeom>
          <a:solidFill>
            <a:srgbClr val="F4C96B"/>
          </a:solidFill>
          <a:ln w="12700">
            <a:solidFill>
              <a:srgbClr val="F4C96B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5065776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28A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874520" y="501091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 together</a:t>
            </a:r>
            <a:endParaRPr lang="en-US" sz="2300" dirty="0"/>
          </a:p>
        </p:txBody>
      </p:sp>
      <p:sp>
        <p:nvSpPr>
          <p:cNvPr id="23" name="Text 21"/>
          <p:cNvSpPr/>
          <p:nvPr/>
        </p:nvSpPr>
        <p:spPr>
          <a:xfrm>
            <a:off x="6199632" y="5010912"/>
            <a:ext cx="4782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5669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Communities and governments plan for the future.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RECAP &amp; SOURCES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886968"/>
            <a:ext cx="6675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 YOUR UNDERSTANDING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4360" y="1307592"/>
            <a:ext cx="106070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types. One shared future.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594360" y="2532888"/>
            <a:ext cx="3575304" cy="1883664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283464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CULTURAL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50392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Taj Mahal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50392" y="3831336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02D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achievement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434840" y="2532888"/>
            <a:ext cx="3575304" cy="1883664"/>
          </a:xfrm>
          <a:prstGeom prst="rect">
            <a:avLst/>
          </a:prstGeom>
          <a:solidFill>
            <a:srgbClr val="BFE5C9"/>
          </a:solidFill>
          <a:ln w="12700">
            <a:solidFill>
              <a:srgbClr val="BFE5C9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283464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NATURAL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4690872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Great Barrier Reef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690872" y="3831336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02D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Living ecosystems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275320" y="2532888"/>
            <a:ext cx="3575304" cy="1883664"/>
          </a:xfrm>
          <a:prstGeom prst="rect">
            <a:avLst/>
          </a:prstGeom>
          <a:solidFill>
            <a:srgbClr val="F4C96B"/>
          </a:solidFill>
          <a:ln w="12700">
            <a:solidFill>
              <a:srgbClr val="F4C96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31352" y="283464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MIXED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31352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2D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Khangchendzonga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531352" y="3831336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02D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Culture + nature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94360" y="4828032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Think: Which type includes both sacred traditions and important wildlife?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5971032"/>
            <a:ext cx="10844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UNESCO World Heritage Centre — whc.unesco.org/en/about/ · /en/criteria/ · /en/list/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2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1089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378440" y="642823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BFE5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 /  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39165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GROUP PRESENTATION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18120" y="0"/>
            <a:ext cx="4373575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55448" y="0"/>
            <a:ext cx="7662672" cy="6858000"/>
          </a:xfrm>
          <a:prstGeom prst="rect">
            <a:avLst/>
          </a:prstGeom>
          <a:solidFill>
            <a:srgbClr val="102D2A"/>
          </a:solidFill>
          <a:ln w="12700">
            <a:solidFill>
              <a:srgbClr val="102D2A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12648" y="1170432"/>
            <a:ext cx="676656" cy="82296"/>
          </a:xfrm>
          <a:prstGeom prst="rect">
            <a:avLst/>
          </a:prstGeom>
          <a:solidFill>
            <a:srgbClr val="E88666"/>
          </a:solidFill>
          <a:ln w="12700">
            <a:solidFill>
              <a:srgbClr val="E88666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" y="1600200"/>
            <a:ext cx="6766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you!</a:t>
            </a:r>
            <a:endParaRPr lang="en-US" sz="5100" dirty="0"/>
          </a:p>
        </p:txBody>
      </p:sp>
      <p:sp>
        <p:nvSpPr>
          <p:cNvPr id="10" name="Text 7"/>
          <p:cNvSpPr/>
          <p:nvPr/>
        </p:nvSpPr>
        <p:spPr>
          <a:xfrm>
            <a:off x="612648" y="2862072"/>
            <a:ext cx="594360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Presented by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12648" y="3520440"/>
            <a:ext cx="6537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Rahul  ·  Shravan  ·  Toni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612648" y="4242816"/>
            <a:ext cx="6537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Shalum  ·  Pranid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612648" y="5751576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BFE5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HERITAGE / GRADE 10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Heritage | Grade 10</dc:title>
  <dc:subject>World Heritage and its types for Grade 10</dc:subject>
  <dc:creator>Educational presentation</dc:creator>
  <cp:lastModifiedBy>Educational presentation</cp:lastModifiedBy>
  <cp:revision>1</cp:revision>
  <dcterms:created xsi:type="dcterms:W3CDTF">2026-10-04T18:17:06Z</dcterms:created>
  <dcterms:modified xsi:type="dcterms:W3CDTF">2026-10-04T18:17:06Z</dcterms:modified>
</cp:coreProperties>
</file>